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1" r:id="rId4"/>
    <p:sldId id="269" r:id="rId5"/>
    <p:sldId id="272" r:id="rId6"/>
    <p:sldId id="263" r:id="rId7"/>
    <p:sldId id="273" r:id="rId8"/>
    <p:sldId id="275" r:id="rId9"/>
    <p:sldId id="288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ZAVARIVANJE ELEKTRIČNIM LUKOM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Gravitacija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Površinski</a:t>
            </a:r>
            <a:r>
              <a:rPr lang="en-US" dirty="0"/>
              <a:t> </a:t>
            </a:r>
            <a:r>
              <a:rPr lang="en-US" dirty="0" err="1"/>
              <a:t>napon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Magnetno</a:t>
            </a:r>
            <a:r>
              <a:rPr lang="en-US" dirty="0"/>
              <a:t> </a:t>
            </a:r>
            <a:r>
              <a:rPr lang="en-US" dirty="0" err="1"/>
              <a:t>polje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strujanja</a:t>
            </a:r>
            <a:r>
              <a:rPr lang="en-US" dirty="0"/>
              <a:t> </a:t>
            </a:r>
            <a:r>
              <a:rPr lang="en-US" dirty="0" err="1"/>
              <a:t>gasova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plazme</a:t>
            </a: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sr-Latn-CS" sz="4400" dirty="0">
                <a:latin typeface="+mj-lt"/>
                <a:ea typeface="+mj-ea"/>
                <a:cs typeface="+mj-cs"/>
              </a:rPr>
              <a:t>Prenos </a:t>
            </a:r>
            <a:r>
              <a:rPr lang="en-US" sz="4400" dirty="0" err="1">
                <a:latin typeface="+mj-lt"/>
                <a:ea typeface="+mj-ea"/>
                <a:cs typeface="+mj-cs"/>
              </a:rPr>
              <a:t>dodatnog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sr-Latn-CS" sz="4400" dirty="0">
                <a:latin typeface="+mj-lt"/>
                <a:ea typeface="+mj-ea"/>
                <a:cs typeface="+mj-cs"/>
              </a:rPr>
              <a:t>m</a:t>
            </a:r>
            <a:r>
              <a:rPr lang="en-US" sz="4400" dirty="0" err="1">
                <a:latin typeface="+mj-lt"/>
                <a:ea typeface="+mj-ea"/>
                <a:cs typeface="+mj-cs"/>
              </a:rPr>
              <a:t>aterijala</a:t>
            </a:r>
            <a:r>
              <a:rPr lang="sr-Latn-C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kroz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električni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luk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10000" cy="5592763"/>
          </a:xfrm>
        </p:spPr>
        <p:txBody>
          <a:bodyPr/>
          <a:lstStyle/>
          <a:p>
            <a:r>
              <a:rPr lang="en-US" u="sng" dirty="0" err="1"/>
              <a:t>Gravitacija</a:t>
            </a:r>
            <a:r>
              <a:rPr lang="en-US" dirty="0"/>
              <a:t>: </a:t>
            </a:r>
            <a:r>
              <a:rPr lang="en-US" dirty="0" err="1"/>
              <a:t>deluje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dole, </a:t>
            </a:r>
            <a:r>
              <a:rPr lang="en-US" dirty="0" err="1"/>
              <a:t>pospešuje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horizontalnom</a:t>
            </a:r>
            <a:r>
              <a:rPr lang="en-US" dirty="0"/>
              <a:t> </a:t>
            </a:r>
            <a:r>
              <a:rPr lang="en-US" dirty="0" err="1"/>
              <a:t>položaju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838200"/>
            <a:ext cx="3962400" cy="53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6248400" y="42672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3800" y="434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gravitacija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343400" cy="5592763"/>
          </a:xfrm>
        </p:spPr>
        <p:txBody>
          <a:bodyPr/>
          <a:lstStyle/>
          <a:p>
            <a:r>
              <a:rPr lang="en-US" u="sng" dirty="0" err="1"/>
              <a:t>Površinski</a:t>
            </a:r>
            <a:r>
              <a:rPr lang="en-US" u="sng" dirty="0"/>
              <a:t> </a:t>
            </a:r>
            <a:r>
              <a:rPr lang="en-US" u="sng" dirty="0" err="1"/>
              <a:t>napon</a:t>
            </a:r>
            <a:r>
              <a:rPr lang="en-US" dirty="0"/>
              <a:t>: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otežava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kapljice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elektrodi</a:t>
            </a:r>
            <a:r>
              <a:rPr lang="en-US" dirty="0"/>
              <a:t>,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sfernog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,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usporava</a:t>
            </a:r>
            <a:r>
              <a:rPr lang="en-US" dirty="0"/>
              <a:t> </a:t>
            </a:r>
            <a:r>
              <a:rPr lang="en-US" dirty="0" err="1"/>
              <a:t>razlivanje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9200"/>
            <a:ext cx="3962400" cy="53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ircular Arrow 6"/>
          <p:cNvSpPr/>
          <p:nvPr/>
        </p:nvSpPr>
        <p:spPr>
          <a:xfrm rot="16200000">
            <a:off x="6019800" y="2895600"/>
            <a:ext cx="1066800" cy="762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16200000" flipV="1">
            <a:off x="6438900" y="2857500"/>
            <a:ext cx="1066800" cy="838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0" y="152400"/>
            <a:ext cx="4572000" cy="5360894"/>
            <a:chOff x="4572000" y="838200"/>
            <a:chExt cx="4572000" cy="536089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838200"/>
              <a:ext cx="3962400" cy="5360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ight Arrow 4"/>
            <p:cNvSpPr/>
            <p:nvPr/>
          </p:nvSpPr>
          <p:spPr>
            <a:xfrm>
              <a:off x="5486400" y="23622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flipH="1">
              <a:off x="6781800" y="23622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6400800" y="1066800"/>
              <a:ext cx="304800" cy="1066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2209800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Radijalna</a:t>
              </a:r>
              <a:r>
                <a:rPr lang="en-US" sz="2000" dirty="0"/>
                <a:t> </a:t>
              </a:r>
              <a:r>
                <a:rPr lang="en-US" sz="2000" dirty="0" err="1"/>
                <a:t>komponenta</a:t>
              </a:r>
              <a:r>
                <a:rPr lang="en-US" sz="2000" dirty="0"/>
                <a:t> (</a:t>
              </a:r>
              <a:r>
                <a:rPr lang="en-US" sz="2000" dirty="0" err="1"/>
                <a:t>pinč</a:t>
              </a:r>
              <a:r>
                <a:rPr lang="en-US" sz="2000" dirty="0"/>
                <a:t> </a:t>
              </a:r>
              <a:r>
                <a:rPr lang="en-US" sz="2000" dirty="0" err="1"/>
                <a:t>efekat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914400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Aksijalna</a:t>
              </a:r>
              <a:r>
                <a:rPr lang="en-US" sz="2000" dirty="0"/>
                <a:t> </a:t>
              </a:r>
              <a:r>
                <a:rPr lang="en-US" sz="2000" dirty="0" err="1"/>
                <a:t>komponenta</a:t>
              </a:r>
              <a:endParaRPr lang="en-US" sz="20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5257800" cy="5592763"/>
          </a:xfrm>
        </p:spPr>
        <p:txBody>
          <a:bodyPr/>
          <a:lstStyle/>
          <a:p>
            <a:r>
              <a:rPr lang="en-US" u="sng" dirty="0" err="1"/>
              <a:t>Magnetno</a:t>
            </a:r>
            <a:r>
              <a:rPr lang="en-US" u="sng" dirty="0"/>
              <a:t> </a:t>
            </a:r>
            <a:r>
              <a:rPr lang="en-US" u="sng" dirty="0" err="1"/>
              <a:t>polje</a:t>
            </a:r>
            <a:r>
              <a:rPr lang="en-US" dirty="0"/>
              <a:t>: </a:t>
            </a:r>
            <a:r>
              <a:rPr lang="en-US" dirty="0" err="1"/>
              <a:t>radijalna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</a:t>
            </a:r>
            <a:r>
              <a:rPr lang="en-US" dirty="0" err="1"/>
              <a:t>deluje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osi</a:t>
            </a:r>
            <a:r>
              <a:rPr lang="en-US" dirty="0"/>
              <a:t> (</a:t>
            </a:r>
            <a:r>
              <a:rPr lang="en-US" dirty="0" err="1"/>
              <a:t>pinč</a:t>
            </a:r>
            <a:r>
              <a:rPr lang="en-US" dirty="0"/>
              <a:t> </a:t>
            </a:r>
            <a:r>
              <a:rPr lang="en-US" dirty="0" err="1"/>
              <a:t>efekat</a:t>
            </a:r>
            <a:r>
              <a:rPr lang="en-US" dirty="0"/>
              <a:t>), a </a:t>
            </a:r>
            <a:r>
              <a:rPr lang="en-US" dirty="0" err="1"/>
              <a:t>aksijalna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</a:t>
            </a:r>
            <a:r>
              <a:rPr lang="en-US" dirty="0" err="1"/>
              <a:t>deluje</a:t>
            </a:r>
            <a:r>
              <a:rPr lang="en-US" dirty="0"/>
              <a:t> u </a:t>
            </a:r>
            <a:r>
              <a:rPr lang="en-US" dirty="0" err="1"/>
              <a:t>smeru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(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se </a:t>
            </a:r>
            <a:r>
              <a:rPr lang="en-US" dirty="0" err="1"/>
              <a:t>ubrzava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rasprskavanje</a:t>
            </a:r>
            <a:r>
              <a:rPr lang="en-US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710" y="4267200"/>
            <a:ext cx="478649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4419600" cy="5592763"/>
          </a:xfrm>
        </p:spPr>
        <p:txBody>
          <a:bodyPr/>
          <a:lstStyle/>
          <a:p>
            <a:r>
              <a:rPr lang="en-US" u="sng" dirty="0" err="1"/>
              <a:t>Pritisak</a:t>
            </a:r>
            <a:r>
              <a:rPr lang="en-US" u="sng" dirty="0"/>
              <a:t> </a:t>
            </a:r>
            <a:r>
              <a:rPr lang="en-US" u="sng" dirty="0" err="1"/>
              <a:t>strujanja</a:t>
            </a:r>
            <a:r>
              <a:rPr lang="en-US" u="sng" dirty="0"/>
              <a:t> </a:t>
            </a:r>
            <a:r>
              <a:rPr lang="en-US" u="sng" dirty="0" err="1"/>
              <a:t>gasova</a:t>
            </a:r>
            <a:r>
              <a:rPr lang="en-US" dirty="0"/>
              <a:t>: </a:t>
            </a:r>
            <a:r>
              <a:rPr lang="en-US" dirty="0" err="1"/>
              <a:t>prisutan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MIG, MAG, TIG (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zaštitnih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REL (</a:t>
            </a:r>
            <a:r>
              <a:rPr lang="en-US" dirty="0" err="1"/>
              <a:t>isparavanje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38200"/>
            <a:ext cx="3962400" cy="53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triped Right Arrow 5"/>
          <p:cNvSpPr/>
          <p:nvPr/>
        </p:nvSpPr>
        <p:spPr>
          <a:xfrm rot="5674435">
            <a:off x="5106250" y="3496611"/>
            <a:ext cx="1989592" cy="6301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5188702">
            <a:off x="6391185" y="3455763"/>
            <a:ext cx="1989592" cy="6301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Pritisak</a:t>
            </a:r>
            <a:r>
              <a:rPr lang="en-US" u="sng" dirty="0"/>
              <a:t> </a:t>
            </a:r>
            <a:r>
              <a:rPr lang="en-US" u="sng" dirty="0" err="1"/>
              <a:t>plazme</a:t>
            </a:r>
            <a:r>
              <a:rPr lang="en-US" dirty="0"/>
              <a:t>: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metalne</a:t>
            </a:r>
            <a:r>
              <a:rPr lang="en-US" dirty="0"/>
              <a:t> </a:t>
            </a:r>
            <a:r>
              <a:rPr lang="en-US" dirty="0" err="1"/>
              <a:t>kupke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r>
              <a:rPr lang="en-US" dirty="0"/>
              <a:t> (-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elektrodi</a:t>
            </a:r>
            <a:r>
              <a:rPr lang="en-US" dirty="0"/>
              <a:t>, </a:t>
            </a:r>
            <a:r>
              <a:rPr lang="en-US" dirty="0" err="1"/>
              <a:t>udubljenje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osn.mat., -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</a:t>
            </a:r>
            <a:r>
              <a:rPr lang="en-US" dirty="0"/>
              <a:t>. mat. </a:t>
            </a:r>
            <a:r>
              <a:rPr lang="en-US" dirty="0" err="1"/>
              <a:t>ispupčenje</a:t>
            </a:r>
            <a:r>
              <a:rPr lang="en-US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635" y="2819400"/>
            <a:ext cx="5456765" cy="316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239000" cy="54864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3600" dirty="0" err="1"/>
              <a:t>Način</a:t>
            </a:r>
            <a:r>
              <a:rPr lang="en-US" sz="3600" dirty="0"/>
              <a:t> </a:t>
            </a:r>
            <a:r>
              <a:rPr lang="en-US" sz="3600" dirty="0" err="1"/>
              <a:t>prelaska</a:t>
            </a:r>
            <a:r>
              <a:rPr lang="en-US" sz="3600" dirty="0"/>
              <a:t> </a:t>
            </a:r>
            <a:r>
              <a:rPr lang="en-US" sz="3600" dirty="0" err="1"/>
              <a:t>istopljenog</a:t>
            </a:r>
            <a:r>
              <a:rPr lang="en-US" sz="3600" dirty="0"/>
              <a:t> </a:t>
            </a:r>
            <a:r>
              <a:rPr lang="en-US" sz="3600" dirty="0" err="1"/>
              <a:t>metala</a:t>
            </a:r>
            <a:r>
              <a:rPr lang="en-US" sz="3600" dirty="0"/>
              <a:t>:</a:t>
            </a:r>
          </a:p>
          <a:p>
            <a:pPr marL="514350" indent="-514350">
              <a:buNone/>
            </a:pPr>
            <a:endParaRPr lang="en-US" sz="2800" u="sng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u="sng" dirty="0" err="1"/>
              <a:t>Kratak</a:t>
            </a:r>
            <a:r>
              <a:rPr lang="en-US" sz="2800" u="sng" dirty="0"/>
              <a:t> </a:t>
            </a:r>
            <a:r>
              <a:rPr lang="en-US" sz="2800" u="sng" dirty="0" err="1"/>
              <a:t>spoj</a:t>
            </a:r>
            <a:endParaRPr lang="en-US" sz="2800" dirty="0"/>
          </a:p>
          <a:p>
            <a:pPr marL="514350" indent="-514350">
              <a:buAutoNum type="arabicPeriod" startAt="2"/>
            </a:pPr>
            <a:r>
              <a:rPr lang="en-US" sz="2800" u="sng" dirty="0"/>
              <a:t>U </a:t>
            </a:r>
            <a:r>
              <a:rPr lang="en-US" sz="2800" u="sng" dirty="0" err="1"/>
              <a:t>vidu</a:t>
            </a:r>
            <a:r>
              <a:rPr lang="en-US" sz="2800" u="sng" dirty="0"/>
              <a:t> </a:t>
            </a:r>
            <a:r>
              <a:rPr lang="en-US" sz="2800" u="sng" dirty="0" err="1"/>
              <a:t>krupnih</a:t>
            </a:r>
            <a:r>
              <a:rPr lang="en-US" sz="2800" u="sng" dirty="0"/>
              <a:t> </a:t>
            </a:r>
            <a:r>
              <a:rPr lang="en-US" sz="2800" u="sng" dirty="0" err="1"/>
              <a:t>kapi</a:t>
            </a:r>
            <a:endParaRPr lang="en-US" sz="2800" dirty="0"/>
          </a:p>
          <a:p>
            <a:pPr marL="514350" indent="-514350">
              <a:buAutoNum type="arabicPeriod" startAt="3"/>
            </a:pPr>
            <a:r>
              <a:rPr lang="en-US" sz="2800" u="sng" dirty="0" err="1"/>
              <a:t>Prskanje</a:t>
            </a:r>
            <a:r>
              <a:rPr lang="en-US" sz="2800" u="sng" dirty="0"/>
              <a:t> </a:t>
            </a:r>
            <a:r>
              <a:rPr lang="en-US" sz="2800" u="sng" dirty="0" err="1"/>
              <a:t>sa</a:t>
            </a:r>
            <a:r>
              <a:rPr lang="en-US" sz="2800" u="sng" dirty="0"/>
              <a:t> </a:t>
            </a:r>
            <a:r>
              <a:rPr lang="en-US" sz="2800" u="sng" dirty="0" err="1"/>
              <a:t>sitnim</a:t>
            </a:r>
            <a:r>
              <a:rPr lang="en-US" sz="2800" u="sng" dirty="0"/>
              <a:t> </a:t>
            </a:r>
            <a:r>
              <a:rPr lang="en-US" sz="2800" u="sng" dirty="0" err="1"/>
              <a:t>kapima</a:t>
            </a:r>
            <a:endParaRPr lang="en-US" sz="2800" dirty="0"/>
          </a:p>
          <a:p>
            <a:pPr marL="514350" indent="-514350">
              <a:buNone/>
            </a:pPr>
            <a:r>
              <a:rPr lang="en-US" sz="2800" dirty="0"/>
              <a:t>4.	</a:t>
            </a:r>
            <a:r>
              <a:rPr lang="en-US" sz="2800" u="sng" dirty="0" err="1"/>
              <a:t>Pulsno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5181600" cy="6096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u="sng" dirty="0" err="1"/>
              <a:t>Kratak</a:t>
            </a:r>
            <a:r>
              <a:rPr lang="en-US" sz="2800" u="sng" dirty="0"/>
              <a:t> </a:t>
            </a:r>
            <a:r>
              <a:rPr lang="en-US" sz="2800" u="sng" dirty="0" err="1"/>
              <a:t>spoj</a:t>
            </a:r>
            <a:r>
              <a:rPr lang="en-US" sz="2800" u="sng" dirty="0"/>
              <a:t>:</a:t>
            </a:r>
          </a:p>
          <a:p>
            <a:pPr marL="514350" indent="-514350">
              <a:buNone/>
            </a:pPr>
            <a:r>
              <a:rPr lang="en-US" sz="2800" dirty="0" err="1">
                <a:solidFill>
                  <a:srgbClr val="00B050"/>
                </a:solidFill>
              </a:rPr>
              <a:t>Prednosti</a:t>
            </a:r>
            <a:r>
              <a:rPr lang="en-US" sz="2800" dirty="0">
                <a:solidFill>
                  <a:srgbClr val="00B05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00B050"/>
                </a:solidFill>
              </a:rPr>
              <a:t>- </a:t>
            </a:r>
            <a:r>
              <a:rPr lang="en-US" sz="2800" dirty="0" err="1">
                <a:solidFill>
                  <a:srgbClr val="00B050"/>
                </a:solidFill>
              </a:rPr>
              <a:t>nema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odvajanja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dodatnog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materijala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n-US" sz="2800" dirty="0" err="1">
                <a:solidFill>
                  <a:srgbClr val="00B050"/>
                </a:solidFill>
              </a:rPr>
              <a:t>kontinualan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tok</a:t>
            </a:r>
            <a:r>
              <a:rPr lang="en-US" sz="2800" dirty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00B050"/>
                </a:solidFill>
              </a:rPr>
              <a:t>- </a:t>
            </a:r>
            <a:r>
              <a:rPr lang="en-US" sz="2800" dirty="0" err="1">
                <a:solidFill>
                  <a:srgbClr val="00B050"/>
                </a:solidFill>
              </a:rPr>
              <a:t>svi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položaji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zavarivanja</a:t>
            </a:r>
            <a:endParaRPr lang="en-US" sz="2800" dirty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en-US" sz="2800" dirty="0">
                <a:solidFill>
                  <a:srgbClr val="00B050"/>
                </a:solidFill>
              </a:rPr>
              <a:t>- </a:t>
            </a:r>
            <a:r>
              <a:rPr lang="en-US" sz="2800" dirty="0" err="1">
                <a:solidFill>
                  <a:srgbClr val="00B050"/>
                </a:solidFill>
              </a:rPr>
              <a:t>mali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unos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toplote</a:t>
            </a:r>
            <a:r>
              <a:rPr lang="en-US" sz="2800" dirty="0">
                <a:solidFill>
                  <a:srgbClr val="00B050"/>
                </a:solidFill>
              </a:rPr>
              <a:t> (male </a:t>
            </a:r>
            <a:r>
              <a:rPr lang="en-US" sz="2800" dirty="0" err="1">
                <a:solidFill>
                  <a:srgbClr val="00B050"/>
                </a:solidFill>
              </a:rPr>
              <a:t>deformacije</a:t>
            </a:r>
            <a:r>
              <a:rPr lang="en-US" sz="2800" dirty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sz="2800" dirty="0" err="1">
                <a:solidFill>
                  <a:srgbClr val="FF0000"/>
                </a:solidFill>
              </a:rPr>
              <a:t>Nedostaci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FF0000"/>
                </a:solidFill>
              </a:rPr>
              <a:t>- mala </a:t>
            </a:r>
            <a:r>
              <a:rPr lang="en-US" sz="2800" dirty="0" err="1">
                <a:solidFill>
                  <a:srgbClr val="FF0000"/>
                </a:solidFill>
              </a:rPr>
              <a:t>brzina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zavarivanja</a:t>
            </a: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2800" dirty="0" err="1">
                <a:solidFill>
                  <a:srgbClr val="FF0000"/>
                </a:solidFill>
              </a:rPr>
              <a:t>može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kvalitet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zbog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neadekvatnog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spajanja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zakaljivanja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prebrzo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hlađenje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3677" b="1711"/>
          <a:stretch>
            <a:fillRect/>
          </a:stretch>
        </p:blipFill>
        <p:spPr bwMode="auto">
          <a:xfrm rot="120000">
            <a:off x="4466166" y="2747108"/>
            <a:ext cx="4635030" cy="25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6019800" cy="55927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2"/>
            </a:pPr>
            <a:r>
              <a:rPr lang="en-US" u="sng" dirty="0"/>
              <a:t>U </a:t>
            </a:r>
            <a:r>
              <a:rPr lang="en-US" u="sng" dirty="0" err="1"/>
              <a:t>vidu</a:t>
            </a:r>
            <a:r>
              <a:rPr lang="en-US" u="sng" dirty="0"/>
              <a:t> </a:t>
            </a:r>
            <a:r>
              <a:rPr lang="en-US" u="sng" dirty="0" err="1"/>
              <a:t>krupnih</a:t>
            </a:r>
            <a:r>
              <a:rPr lang="en-US" u="sng" dirty="0"/>
              <a:t> </a:t>
            </a:r>
            <a:r>
              <a:rPr lang="en-US" u="sng" dirty="0" err="1"/>
              <a:t>kapi</a:t>
            </a:r>
            <a:r>
              <a:rPr lang="en-US" u="sng" dirty="0"/>
              <a:t>: </a:t>
            </a:r>
          </a:p>
          <a:p>
            <a:pPr marL="514350" indent="-514350">
              <a:buNone/>
            </a:pPr>
            <a:r>
              <a:rPr lang="en-US" dirty="0" err="1">
                <a:solidFill>
                  <a:srgbClr val="00B050"/>
                </a:solidFill>
              </a:rPr>
              <a:t>Prednosti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dirty="0">
                <a:solidFill>
                  <a:srgbClr val="00B050"/>
                </a:solidFill>
              </a:rPr>
              <a:t>	- </a:t>
            </a:r>
            <a:r>
              <a:rPr lang="en-US" dirty="0" err="1">
                <a:solidFill>
                  <a:srgbClr val="00B050"/>
                </a:solidFill>
              </a:rPr>
              <a:t>veća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brzina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kratkog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spoja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rgbClr val="00B050"/>
                </a:solidFill>
              </a:rPr>
              <a:t>	- </a:t>
            </a:r>
            <a:r>
              <a:rPr lang="en-US" dirty="0" err="1">
                <a:solidFill>
                  <a:srgbClr val="00B050"/>
                </a:solidFill>
              </a:rPr>
              <a:t>velik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uvar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rgbClr val="00B050"/>
                </a:solidFill>
              </a:rPr>
              <a:t>	- </a:t>
            </a:r>
            <a:r>
              <a:rPr lang="en-US" dirty="0" err="1">
                <a:solidFill>
                  <a:srgbClr val="00B050"/>
                </a:solidFill>
              </a:rPr>
              <a:t>moguće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zavarivanje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jeftinim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aktivnim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gasom</a:t>
            </a:r>
            <a:r>
              <a:rPr lang="en-US" dirty="0">
                <a:solidFill>
                  <a:srgbClr val="00B050"/>
                </a:solidFill>
              </a:rPr>
              <a:t> CO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en-US" dirty="0" err="1">
                <a:solidFill>
                  <a:srgbClr val="FF0000"/>
                </a:solidFill>
              </a:rPr>
              <a:t>Nedostaci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dirty="0">
                <a:solidFill>
                  <a:srgbClr val="FF0000"/>
                </a:solidFill>
              </a:rPr>
              <a:t>- 	</a:t>
            </a:r>
            <a:r>
              <a:rPr lang="en-US" dirty="0" err="1">
                <a:solidFill>
                  <a:srgbClr val="FF0000"/>
                </a:solidFill>
              </a:rPr>
              <a:t>ograničenje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horizontalni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položaj</a:t>
            </a:r>
            <a:r>
              <a:rPr lang="en-US" dirty="0">
                <a:solidFill>
                  <a:srgbClr val="FF0000"/>
                </a:solidFill>
              </a:rPr>
              <a:t>, 	</a:t>
            </a:r>
          </a:p>
          <a:p>
            <a:pPr marL="514350" indent="-514350"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manje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estetski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izgled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šava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povećan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utrošak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dodatnog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materijala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moguće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greške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dirty="0" err="1">
                <a:solidFill>
                  <a:srgbClr val="FF0000"/>
                </a:solidFill>
              </a:rPr>
              <a:t>šavu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zbog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prskanja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0" y="533400"/>
            <a:ext cx="2895600" cy="2667000"/>
            <a:chOff x="2951000" y="2971800"/>
            <a:chExt cx="1305910" cy="120190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60000">
              <a:off x="2951000" y="2983105"/>
              <a:ext cx="1305910" cy="119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124200" y="2971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en-US" u="sng" dirty="0" err="1"/>
              <a:t>Prskanje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sitnim</a:t>
            </a:r>
            <a:r>
              <a:rPr lang="en-US" u="sng" dirty="0"/>
              <a:t> </a:t>
            </a:r>
            <a:r>
              <a:rPr lang="en-US" u="sng" dirty="0" err="1"/>
              <a:t>kapima</a:t>
            </a:r>
            <a:endParaRPr lang="en-US" u="sng" dirty="0"/>
          </a:p>
          <a:p>
            <a:pPr marL="514350" indent="-514350">
              <a:buNone/>
            </a:pPr>
            <a:r>
              <a:rPr lang="en-US" dirty="0" err="1">
                <a:solidFill>
                  <a:srgbClr val="00B050"/>
                </a:solidFill>
              </a:rPr>
              <a:t>Prednosti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dirty="0">
                <a:solidFill>
                  <a:srgbClr val="00B050"/>
                </a:solidFill>
              </a:rPr>
              <a:t>- 	</a:t>
            </a:r>
            <a:r>
              <a:rPr lang="en-US" dirty="0" err="1">
                <a:solidFill>
                  <a:srgbClr val="00B050"/>
                </a:solidFill>
              </a:rPr>
              <a:t>velika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brzina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dirty="0" err="1">
                <a:solidFill>
                  <a:srgbClr val="00B050"/>
                </a:solidFill>
              </a:rPr>
              <a:t>velik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uvar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dirty="0" err="1">
                <a:solidFill>
                  <a:srgbClr val="00B050"/>
                </a:solidFill>
              </a:rPr>
              <a:t>dobro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spajanje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dirty="0" err="1">
                <a:solidFill>
                  <a:srgbClr val="00B050"/>
                </a:solidFill>
              </a:rPr>
              <a:t>estetski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šav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en-US" dirty="0" err="1">
                <a:solidFill>
                  <a:srgbClr val="FF0000"/>
                </a:solidFill>
              </a:rPr>
              <a:t>Nedostaci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velik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toplote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velika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deformacija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samo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horizontalni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položaj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progorevanje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tankih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osnovnih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materijala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19800" y="609600"/>
            <a:ext cx="2614193" cy="2667000"/>
            <a:chOff x="2860546" y="4495800"/>
            <a:chExt cx="1394993" cy="143666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60000">
              <a:off x="2860546" y="4584071"/>
              <a:ext cx="1394993" cy="134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048000" y="4495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516563"/>
          </a:xfrm>
        </p:spPr>
        <p:txBody>
          <a:bodyPr/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je </a:t>
            </a:r>
            <a:r>
              <a:rPr lang="en-US" dirty="0" err="1"/>
              <a:t>električni</a:t>
            </a:r>
            <a:r>
              <a:rPr lang="en-US" dirty="0"/>
              <a:t> (</a:t>
            </a:r>
            <a:r>
              <a:rPr lang="en-US" dirty="0" err="1"/>
              <a:t>zavarivački</a:t>
            </a:r>
            <a:r>
              <a:rPr lang="en-US" dirty="0"/>
              <a:t>) </a:t>
            </a:r>
            <a:r>
              <a:rPr lang="en-US" dirty="0" err="1"/>
              <a:t>luk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lukom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Ručno</a:t>
            </a:r>
            <a:r>
              <a:rPr lang="en-US" dirty="0"/>
              <a:t> </a:t>
            </a:r>
            <a:r>
              <a:rPr lang="en-US" dirty="0" err="1"/>
              <a:t>elektrolučno</a:t>
            </a:r>
            <a:r>
              <a:rPr lang="en-US" dirty="0"/>
              <a:t> (REL, E)</a:t>
            </a:r>
          </a:p>
          <a:p>
            <a:pPr marL="514350" indent="-514350">
              <a:buAutoNum type="arabicPeriod"/>
            </a:pP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lukom</a:t>
            </a:r>
            <a:r>
              <a:rPr lang="en-US" dirty="0"/>
              <a:t> pod </a:t>
            </a:r>
            <a:r>
              <a:rPr lang="en-US" dirty="0" err="1"/>
              <a:t>praškom</a:t>
            </a:r>
            <a:r>
              <a:rPr lang="en-US" dirty="0"/>
              <a:t> (EPP)</a:t>
            </a:r>
          </a:p>
          <a:p>
            <a:pPr marL="514350" indent="-514350">
              <a:buAutoNum type="arabicPeriod"/>
            </a:pPr>
            <a:r>
              <a:rPr lang="en-US" dirty="0"/>
              <a:t>U </a:t>
            </a:r>
            <a:r>
              <a:rPr lang="en-US" dirty="0" err="1"/>
              <a:t>zaštitnom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r>
              <a:rPr lang="en-US" dirty="0"/>
              <a:t>	a) </a:t>
            </a:r>
            <a:r>
              <a:rPr lang="en-US" dirty="0" err="1"/>
              <a:t>topljivom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u </a:t>
            </a:r>
            <a:r>
              <a:rPr lang="en-US" dirty="0" err="1"/>
              <a:t>inertnom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 (MIG)</a:t>
            </a:r>
          </a:p>
          <a:p>
            <a:pPr marL="514350" indent="-514350">
              <a:buNone/>
            </a:pPr>
            <a:r>
              <a:rPr lang="en-US" dirty="0"/>
              <a:t>	b) </a:t>
            </a:r>
            <a:r>
              <a:rPr lang="en-US" dirty="0" err="1"/>
              <a:t>topljivom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u </a:t>
            </a:r>
            <a:r>
              <a:rPr lang="en-US" dirty="0" err="1"/>
              <a:t>aktivnom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 (MAG)</a:t>
            </a:r>
          </a:p>
          <a:p>
            <a:pPr marL="514350" indent="-514350">
              <a:buNone/>
            </a:pPr>
            <a:r>
              <a:rPr lang="en-US" dirty="0"/>
              <a:t>	c) </a:t>
            </a:r>
            <a:r>
              <a:rPr lang="en-US" dirty="0" err="1"/>
              <a:t>netopljivom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u </a:t>
            </a:r>
            <a:r>
              <a:rPr lang="en-US" dirty="0" err="1"/>
              <a:t>inertnom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 (TIG)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3886200" cy="6324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4. </a:t>
            </a:r>
            <a:r>
              <a:rPr lang="en-US" u="sng" dirty="0" err="1"/>
              <a:t>Pulsno</a:t>
            </a:r>
            <a:endParaRPr lang="en-US" u="sng" dirty="0"/>
          </a:p>
          <a:p>
            <a:pPr>
              <a:buFontTx/>
              <a:buChar char="-"/>
            </a:pPr>
            <a:r>
              <a:rPr lang="en-US" dirty="0"/>
              <a:t>u </a:t>
            </a:r>
            <a:r>
              <a:rPr lang="en-US" dirty="0" err="1"/>
              <a:t>kapima</a:t>
            </a:r>
            <a:r>
              <a:rPr lang="en-US" dirty="0"/>
              <a:t>,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ispušta</a:t>
            </a:r>
            <a:r>
              <a:rPr lang="en-US" dirty="0"/>
              <a:t> </a:t>
            </a:r>
            <a:r>
              <a:rPr lang="en-US" dirty="0" err="1"/>
              <a:t>kapi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</a:rPr>
              <a:t>Prednosti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-	</a:t>
            </a:r>
            <a:r>
              <a:rPr lang="en-US" dirty="0" err="1">
                <a:solidFill>
                  <a:srgbClr val="00B050"/>
                </a:solidFill>
              </a:rPr>
              <a:t>univerzalnost</a:t>
            </a:r>
            <a:endParaRPr lang="en-US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B050"/>
                </a:solidFill>
              </a:rPr>
              <a:t>svi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položaji</a:t>
            </a:r>
            <a:endParaRPr lang="en-US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mala </a:t>
            </a:r>
            <a:r>
              <a:rPr lang="en-US" dirty="0" err="1">
                <a:solidFill>
                  <a:srgbClr val="00B050"/>
                </a:solidFill>
              </a:rPr>
              <a:t>deformacija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zbog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međuhlađenja</a:t>
            </a:r>
            <a:endParaRPr lang="en-US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B050"/>
                </a:solidFill>
              </a:rPr>
              <a:t>može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tanji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osnovni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materijal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 err="1">
                <a:solidFill>
                  <a:srgbClr val="FF0000"/>
                </a:solidFill>
              </a:rPr>
              <a:t>Nedostaci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skupa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oprema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samo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kod</a:t>
            </a:r>
            <a:r>
              <a:rPr lang="en-US" dirty="0">
                <a:solidFill>
                  <a:srgbClr val="FF0000"/>
                </a:solidFill>
              </a:rPr>
              <a:t> MIG/MAG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296" y="381000"/>
            <a:ext cx="5533104" cy="28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4200" y="191869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baseline="-25000" dirty="0" err="1"/>
              <a:t>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895600"/>
            <a:ext cx="114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Obično</a:t>
            </a:r>
            <a:r>
              <a:rPr lang="en-US" dirty="0"/>
              <a:t> 2-50 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74474"/>
            <a:ext cx="19812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–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pulsa</a:t>
            </a:r>
            <a:endParaRPr lang="en-US" dirty="0"/>
          </a:p>
          <a:p>
            <a:r>
              <a:rPr lang="en-US" dirty="0"/>
              <a:t>I</a:t>
            </a:r>
            <a:r>
              <a:rPr lang="en-US" baseline="-25000" dirty="0"/>
              <a:t>o</a:t>
            </a:r>
            <a:r>
              <a:rPr lang="en-US" dirty="0"/>
              <a:t> – </a:t>
            </a:r>
            <a:r>
              <a:rPr lang="en-US" dirty="0" err="1"/>
              <a:t>bazna</a:t>
            </a:r>
            <a:r>
              <a:rPr lang="en-US" dirty="0"/>
              <a:t> </a:t>
            </a:r>
            <a:r>
              <a:rPr lang="en-US" dirty="0" err="1"/>
              <a:t>struja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baseline="-25000" dirty="0" err="1"/>
              <a:t>m</a:t>
            </a:r>
            <a:r>
              <a:rPr lang="en-US" dirty="0"/>
              <a:t> – </a:t>
            </a:r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struja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dirty="0"/>
              <a:t> – </a:t>
            </a:r>
            <a:r>
              <a:rPr lang="en-US" dirty="0" err="1"/>
              <a:t>trajanje</a:t>
            </a:r>
            <a:r>
              <a:rPr lang="en-US" dirty="0"/>
              <a:t> </a:t>
            </a:r>
            <a:r>
              <a:rPr lang="en-US" dirty="0" err="1"/>
              <a:t>pulsa</a:t>
            </a:r>
            <a:endParaRPr lang="en-US" dirty="0"/>
          </a:p>
          <a:p>
            <a:r>
              <a:rPr lang="en-US" dirty="0"/>
              <a:t>T</a:t>
            </a:r>
            <a:r>
              <a:rPr lang="en-US" baseline="-25000" dirty="0"/>
              <a:t>b</a:t>
            </a:r>
            <a:r>
              <a:rPr lang="en-US" dirty="0"/>
              <a:t> – </a:t>
            </a:r>
            <a:r>
              <a:rPr lang="en-US" dirty="0" err="1"/>
              <a:t>trajanje</a:t>
            </a:r>
            <a:r>
              <a:rPr lang="en-US" dirty="0"/>
              <a:t> </a:t>
            </a:r>
            <a:r>
              <a:rPr lang="en-US" dirty="0" err="1"/>
              <a:t>bazne</a:t>
            </a:r>
            <a:r>
              <a:rPr lang="en-US" dirty="0"/>
              <a:t>  </a:t>
            </a:r>
          </a:p>
          <a:p>
            <a:r>
              <a:rPr lang="en-US" dirty="0"/>
              <a:t>        </a:t>
            </a:r>
            <a:r>
              <a:rPr lang="en-US" dirty="0" err="1"/>
              <a:t>struje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8194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Vreme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6266" t="36458" r="14495" b="19791"/>
          <a:stretch>
            <a:fillRect/>
          </a:stretch>
        </p:blipFill>
        <p:spPr bwMode="auto">
          <a:xfrm>
            <a:off x="3673929" y="3505200"/>
            <a:ext cx="54700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0"/>
            <a:ext cx="4495800" cy="133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Z</a:t>
            </a:r>
            <a:r>
              <a:rPr lang="sr-Latn-CS" dirty="0"/>
              <a:t>avarivačk</a:t>
            </a:r>
            <a:r>
              <a:rPr lang="en-US" dirty="0" err="1"/>
              <a:t>i</a:t>
            </a:r>
            <a:r>
              <a:rPr lang="sr-Latn-CS" dirty="0"/>
              <a:t> luk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sr-Latn-CS" dirty="0"/>
              <a:t>Zavarivački luk je stabilno električno pražnjenje između elektroda.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sr-Latn-CS" dirty="0"/>
              <a:t>Zavarivački (električni) luk je </a:t>
            </a:r>
            <a:r>
              <a:rPr lang="en-US" dirty="0" err="1"/>
              <a:t>stabilno</a:t>
            </a:r>
            <a:r>
              <a:rPr lang="en-US" dirty="0"/>
              <a:t> </a:t>
            </a:r>
            <a:r>
              <a:rPr lang="en-US" dirty="0" err="1"/>
              <a:t>električno</a:t>
            </a:r>
            <a:r>
              <a:rPr lang="en-US" dirty="0"/>
              <a:t> </a:t>
            </a:r>
            <a:r>
              <a:rPr lang="en-US" dirty="0" err="1"/>
              <a:t>pražnjenje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jonizovani</a:t>
            </a:r>
            <a:r>
              <a:rPr lang="en-US" dirty="0"/>
              <a:t> </a:t>
            </a:r>
            <a:r>
              <a:rPr lang="en-US" dirty="0" err="1"/>
              <a:t>vazduh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gas (</a:t>
            </a:r>
            <a:r>
              <a:rPr lang="en-US" dirty="0" err="1"/>
              <a:t>inertni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aktivni</a:t>
            </a:r>
            <a:r>
              <a:rPr lang="en-US" dirty="0"/>
              <a:t>: MIG, MAG, TIG)</a:t>
            </a:r>
            <a:r>
              <a:rPr lang="sr-Latn-CS" dirty="0"/>
              <a:t>.</a:t>
            </a:r>
            <a:endParaRPr lang="en-US" dirty="0"/>
          </a:p>
          <a:p>
            <a:r>
              <a:rPr lang="en-US" dirty="0" err="1"/>
              <a:t>Jonizacija</a:t>
            </a:r>
            <a:r>
              <a:rPr lang="en-US" dirty="0"/>
              <a:t> je </a:t>
            </a:r>
            <a:r>
              <a:rPr lang="en-US" dirty="0" err="1"/>
              <a:t>raspadanje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jone</a:t>
            </a:r>
            <a:r>
              <a:rPr lang="en-US" dirty="0"/>
              <a:t>.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Jonizacija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 se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 (REL, E </a:t>
            </a:r>
            <a:r>
              <a:rPr lang="en-US" dirty="0" err="1"/>
              <a:t>postupak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 (EPP </a:t>
            </a:r>
            <a:r>
              <a:rPr lang="en-US" dirty="0" err="1"/>
              <a:t>postupak</a:t>
            </a:r>
            <a:r>
              <a:rPr lang="en-US" dirty="0"/>
              <a:t>) – </a:t>
            </a:r>
            <a:r>
              <a:rPr lang="en-US" dirty="0" err="1"/>
              <a:t>dodaju</a:t>
            </a:r>
            <a:r>
              <a:rPr lang="en-US" dirty="0"/>
              <a:t> se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snižavaju</a:t>
            </a:r>
            <a:r>
              <a:rPr lang="en-US" dirty="0"/>
              <a:t> </a:t>
            </a:r>
            <a:r>
              <a:rPr lang="en-US" dirty="0" err="1"/>
              <a:t>potencijal</a:t>
            </a:r>
            <a:r>
              <a:rPr lang="en-US" dirty="0"/>
              <a:t> (</a:t>
            </a:r>
            <a:r>
              <a:rPr lang="en-US" dirty="0" err="1"/>
              <a:t>energiju</a:t>
            </a:r>
            <a:r>
              <a:rPr lang="en-US" dirty="0"/>
              <a:t>) </a:t>
            </a:r>
            <a:r>
              <a:rPr lang="en-US" dirty="0" err="1"/>
              <a:t>jonizacije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el.luka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temeperatura</a:t>
            </a:r>
            <a:r>
              <a:rPr lang="en-US" dirty="0"/>
              <a:t> – </a:t>
            </a:r>
            <a:r>
              <a:rPr lang="en-US" dirty="0" err="1"/>
              <a:t>zaštitni</a:t>
            </a:r>
            <a:r>
              <a:rPr lang="en-US" dirty="0"/>
              <a:t> gas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snizi</a:t>
            </a:r>
            <a:r>
              <a:rPr lang="en-US" dirty="0"/>
              <a:t> temp.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oduzimanja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raspadanjem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 (</a:t>
            </a:r>
            <a:r>
              <a:rPr lang="en-US" dirty="0" err="1"/>
              <a:t>disocijacijom</a:t>
            </a:r>
            <a:r>
              <a:rPr lang="en-US" dirty="0"/>
              <a:t>): CO</a:t>
            </a:r>
            <a:r>
              <a:rPr lang="en-US" baseline="-25000" dirty="0"/>
              <a:t>2</a:t>
            </a:r>
            <a:r>
              <a:rPr lang="en-US" dirty="0"/>
              <a:t> (MAG), u </a:t>
            </a:r>
            <a:r>
              <a:rPr lang="en-US" dirty="0" err="1"/>
              <a:t>manjoj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, He. </a:t>
            </a:r>
          </a:p>
          <a:p>
            <a:r>
              <a:rPr lang="en-US" dirty="0"/>
              <a:t>ZATO SE KORISTE PUNJENE ŽICE KOD MAG-a (</a:t>
            </a:r>
            <a:r>
              <a:rPr lang="en-US" dirty="0" err="1"/>
              <a:t>punjenje</a:t>
            </a:r>
            <a:r>
              <a:rPr lang="en-US" dirty="0"/>
              <a:t> – </a:t>
            </a:r>
            <a:r>
              <a:rPr lang="en-US" dirty="0" err="1"/>
              <a:t>snižavanje</a:t>
            </a:r>
            <a:r>
              <a:rPr lang="en-US" dirty="0"/>
              <a:t> </a:t>
            </a:r>
            <a:r>
              <a:rPr lang="en-US" dirty="0" err="1"/>
              <a:t>potencijala</a:t>
            </a:r>
            <a:r>
              <a:rPr lang="en-US" dirty="0"/>
              <a:t> </a:t>
            </a:r>
            <a:r>
              <a:rPr lang="en-US" dirty="0" err="1"/>
              <a:t>jonizacije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).</a:t>
            </a:r>
            <a:endParaRPr lang="sr-Latn-CS" dirty="0"/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86698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2819400" y="2438400"/>
            <a:ext cx="1219200" cy="6096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24800" y="2438400"/>
            <a:ext cx="533400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81800" y="2438400"/>
            <a:ext cx="533400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943600"/>
          </a:xfrm>
        </p:spPr>
        <p:txBody>
          <a:bodyPr>
            <a:normAutofit/>
          </a:bodyPr>
          <a:lstStyle/>
          <a:p>
            <a:r>
              <a:rPr lang="en-US" sz="2800" dirty="0" err="1"/>
              <a:t>Električni</a:t>
            </a:r>
            <a:r>
              <a:rPr lang="en-US" sz="2800" dirty="0"/>
              <a:t> </a:t>
            </a:r>
            <a:r>
              <a:rPr lang="en-US" sz="2800" dirty="0" err="1"/>
              <a:t>luk</a:t>
            </a:r>
            <a:r>
              <a:rPr lang="en-US" sz="2800" dirty="0"/>
              <a:t> se </a:t>
            </a:r>
            <a:r>
              <a:rPr lang="en-US" sz="2800" dirty="0" err="1"/>
              <a:t>uspostavlja</a:t>
            </a:r>
            <a:r>
              <a:rPr lang="en-US" sz="2800" dirty="0"/>
              <a:t> </a:t>
            </a:r>
            <a:r>
              <a:rPr lang="sr-Latn-CS" sz="2800" dirty="0"/>
              <a:t>najčešće između elektrode i osnovnog materijala, a može biti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:</a:t>
            </a:r>
          </a:p>
          <a:p>
            <a:pPr>
              <a:buNone/>
            </a:pPr>
            <a:r>
              <a:rPr lang="en-US" sz="2800" dirty="0"/>
              <a:t>		</a:t>
            </a:r>
            <a:r>
              <a:rPr lang="en-US" sz="2400" i="1" dirty="0"/>
              <a:t>-   </a:t>
            </a:r>
            <a:r>
              <a:rPr lang="sr-Latn-CS" sz="2400" i="1" dirty="0"/>
              <a:t>jednosmernom ili naizmeničnom strujom</a:t>
            </a:r>
            <a:endParaRPr lang="en-US" sz="2800" i="1" dirty="0"/>
          </a:p>
          <a:p>
            <a:r>
              <a:rPr lang="en-US" sz="2800" dirty="0" err="1"/>
              <a:t>Jednosmerna</a:t>
            </a:r>
            <a:r>
              <a:rPr lang="en-US" sz="2800" dirty="0"/>
              <a:t> </a:t>
            </a:r>
            <a:r>
              <a:rPr lang="en-US" sz="2800" dirty="0" err="1"/>
              <a:t>struja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: </a:t>
            </a:r>
          </a:p>
          <a:p>
            <a:pPr>
              <a:buNone/>
            </a:pPr>
            <a:r>
              <a:rPr lang="en-US" sz="2800" dirty="0"/>
              <a:t>		</a:t>
            </a:r>
            <a:r>
              <a:rPr lang="en-US" sz="2400" i="1" dirty="0"/>
              <a:t>-   </a:t>
            </a:r>
            <a:r>
              <a:rPr lang="en-US" sz="2400" i="1" dirty="0" err="1"/>
              <a:t>direktnom</a:t>
            </a:r>
            <a:r>
              <a:rPr lang="en-US" sz="2400" i="1" dirty="0"/>
              <a:t> (</a:t>
            </a:r>
            <a:r>
              <a:rPr lang="en-US" sz="2400" i="1" dirty="0" err="1"/>
              <a:t>pravom</a:t>
            </a:r>
            <a:r>
              <a:rPr lang="en-US" sz="2400" i="1" dirty="0"/>
              <a:t>) </a:t>
            </a:r>
            <a:r>
              <a:rPr lang="en-US" sz="2400" i="1" dirty="0" err="1"/>
              <a:t>ili</a:t>
            </a:r>
            <a:r>
              <a:rPr lang="en-US" sz="2400" i="1" dirty="0"/>
              <a:t> </a:t>
            </a:r>
            <a:r>
              <a:rPr lang="en-US" sz="2400" i="1" dirty="0" err="1"/>
              <a:t>indirektnomom</a:t>
            </a:r>
            <a:r>
              <a:rPr lang="en-US" sz="2400" i="1" dirty="0"/>
              <a:t> (</a:t>
            </a:r>
            <a:r>
              <a:rPr lang="en-US" sz="2400" i="1" dirty="0" err="1"/>
              <a:t>obrnutom</a:t>
            </a:r>
            <a:r>
              <a:rPr lang="en-US" sz="2400" i="1" dirty="0"/>
              <a:t>) </a:t>
            </a:r>
            <a:r>
              <a:rPr lang="en-US" sz="2400" i="1" dirty="0" err="1"/>
              <a:t>polarnošću</a:t>
            </a:r>
            <a:r>
              <a:rPr lang="sr-Latn-CS" sz="2400" i="1" dirty="0"/>
              <a:t>.</a:t>
            </a:r>
            <a:endParaRPr lang="sr-Latn-CS" sz="2800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68155" t="42708" r="6662" b="21875"/>
          <a:stretch>
            <a:fillRect/>
          </a:stretch>
        </p:blipFill>
        <p:spPr bwMode="auto">
          <a:xfrm>
            <a:off x="2133600" y="3048000"/>
            <a:ext cx="481853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304800" y="3657600"/>
            <a:ext cx="220980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elektroni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781800" y="3581400"/>
            <a:ext cx="2133600" cy="914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JONI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en-US" sz="2600" u="sng" dirty="0" err="1"/>
              <a:t>Direktna</a:t>
            </a:r>
            <a:r>
              <a:rPr lang="en-US" sz="2600" u="sng" dirty="0"/>
              <a:t> (</a:t>
            </a:r>
            <a:r>
              <a:rPr lang="en-US" sz="2600" u="sng" dirty="0" err="1"/>
              <a:t>prava</a:t>
            </a:r>
            <a:r>
              <a:rPr lang="en-US" sz="2600" u="sng" dirty="0"/>
              <a:t>) </a:t>
            </a:r>
            <a:r>
              <a:rPr lang="en-US" sz="2600" u="sng" dirty="0" err="1"/>
              <a:t>polarnost</a:t>
            </a:r>
            <a:r>
              <a:rPr lang="en-US" sz="2600" u="sng" dirty="0"/>
              <a:t> </a:t>
            </a:r>
            <a:r>
              <a:rPr lang="en-US" sz="2600" dirty="0"/>
              <a:t>(K-A): - je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elektrodi</a:t>
            </a:r>
            <a:r>
              <a:rPr lang="en-US" sz="2600" dirty="0"/>
              <a:t>: </a:t>
            </a:r>
          </a:p>
          <a:p>
            <a:pPr>
              <a:buNone/>
            </a:pPr>
            <a:r>
              <a:rPr lang="en-US" sz="2600" dirty="0"/>
              <a:t>	</a:t>
            </a:r>
            <a:r>
              <a:rPr lang="en-US" sz="2600" dirty="0" err="1"/>
              <a:t>Smer</a:t>
            </a:r>
            <a:r>
              <a:rPr lang="en-US" sz="2600" dirty="0"/>
              <a:t> </a:t>
            </a:r>
            <a:r>
              <a:rPr lang="en-US" sz="2600" dirty="0" err="1"/>
              <a:t>kretanja</a:t>
            </a:r>
            <a:r>
              <a:rPr lang="en-US" sz="2600" dirty="0"/>
              <a:t> </a:t>
            </a:r>
            <a:r>
              <a:rPr lang="en-US" sz="2600" dirty="0" err="1"/>
              <a:t>elektrona</a:t>
            </a:r>
            <a:r>
              <a:rPr lang="en-US" sz="2600" dirty="0"/>
              <a:t> je od </a:t>
            </a:r>
            <a:r>
              <a:rPr lang="en-US" sz="2600" dirty="0" err="1"/>
              <a:t>elektrode</a:t>
            </a:r>
            <a:r>
              <a:rPr lang="en-US" sz="2600" dirty="0"/>
              <a:t> </a:t>
            </a:r>
            <a:r>
              <a:rPr lang="en-US" sz="2600" dirty="0" err="1"/>
              <a:t>prema</a:t>
            </a:r>
            <a:r>
              <a:rPr lang="en-US" sz="2600" dirty="0"/>
              <a:t> </a:t>
            </a:r>
            <a:r>
              <a:rPr lang="en-US" sz="2600" dirty="0" err="1"/>
              <a:t>osnovnom</a:t>
            </a:r>
            <a:r>
              <a:rPr lang="en-US" sz="2600" dirty="0"/>
              <a:t> </a:t>
            </a:r>
            <a:r>
              <a:rPr lang="en-US" sz="2600" dirty="0" err="1"/>
              <a:t>materijalu</a:t>
            </a:r>
            <a:r>
              <a:rPr lang="en-US" sz="2600" dirty="0"/>
              <a:t> (</a:t>
            </a:r>
            <a:r>
              <a:rPr lang="en-US" sz="2600" dirty="0" err="1"/>
              <a:t>smer</a:t>
            </a:r>
            <a:r>
              <a:rPr lang="en-US" sz="2600" dirty="0"/>
              <a:t> </a:t>
            </a:r>
            <a:r>
              <a:rPr lang="en-US" sz="2600" dirty="0" err="1"/>
              <a:t>kretanja</a:t>
            </a:r>
            <a:r>
              <a:rPr lang="en-US" sz="2600" dirty="0"/>
              <a:t> </a:t>
            </a:r>
            <a:r>
              <a:rPr lang="en-US" sz="2600" dirty="0" err="1"/>
              <a:t>jona</a:t>
            </a:r>
            <a:r>
              <a:rPr lang="en-US" sz="2600" dirty="0"/>
              <a:t> je </a:t>
            </a:r>
            <a:r>
              <a:rPr lang="en-US" sz="2600" dirty="0" err="1"/>
              <a:t>prema</a:t>
            </a:r>
            <a:r>
              <a:rPr lang="en-US" sz="2600" dirty="0"/>
              <a:t> </a:t>
            </a:r>
            <a:r>
              <a:rPr lang="en-US" sz="2600" dirty="0" err="1"/>
              <a:t>elektrodi</a:t>
            </a:r>
            <a:r>
              <a:rPr lang="en-US" sz="2600" dirty="0"/>
              <a:t>); </a:t>
            </a:r>
            <a:r>
              <a:rPr lang="en-US" sz="2600" dirty="0" err="1"/>
              <a:t>veća</a:t>
            </a:r>
            <a:r>
              <a:rPr lang="en-US" sz="2600" dirty="0"/>
              <a:t> </a:t>
            </a:r>
            <a:r>
              <a:rPr lang="en-US" sz="2600" dirty="0" err="1"/>
              <a:t>brzina</a:t>
            </a:r>
            <a:r>
              <a:rPr lang="en-US" sz="2600" dirty="0"/>
              <a:t> </a:t>
            </a:r>
            <a:r>
              <a:rPr lang="en-US" sz="2600" dirty="0" err="1"/>
              <a:t>topljenja</a:t>
            </a:r>
            <a:r>
              <a:rPr lang="en-US" sz="2600" dirty="0"/>
              <a:t> </a:t>
            </a:r>
            <a:r>
              <a:rPr lang="en-US" sz="2600" dirty="0" err="1"/>
              <a:t>dodatnog</a:t>
            </a:r>
            <a:r>
              <a:rPr lang="en-US" sz="2600" dirty="0"/>
              <a:t> </a:t>
            </a:r>
            <a:r>
              <a:rPr lang="en-US" sz="2600" dirty="0" err="1"/>
              <a:t>materijala</a:t>
            </a:r>
            <a:r>
              <a:rPr lang="en-US" sz="26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sr-Latn-C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454722" y="2972181"/>
            <a:ext cx="4837388" cy="37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5141906" y="3565992"/>
            <a:ext cx="3981286" cy="2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2133600" y="4572000"/>
            <a:ext cx="457200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- </a:t>
            </a:r>
            <a:r>
              <a:rPr lang="en-US" dirty="0" err="1"/>
              <a:t>polarnost</a:t>
            </a:r>
            <a:r>
              <a:rPr lang="en-US" dirty="0"/>
              <a:t> </a:t>
            </a:r>
            <a:r>
              <a:rPr lang="sr-Latn-CS" dirty="0"/>
              <a:t>luk</a:t>
            </a:r>
            <a:r>
              <a:rPr lang="en-US" dirty="0"/>
              <a:t>a</a:t>
            </a:r>
            <a:endParaRPr lang="sr-Latn-CS" dirty="0"/>
          </a:p>
        </p:txBody>
      </p:sp>
      <p:sp>
        <p:nvSpPr>
          <p:cNvPr id="8" name="Up Arrow 7"/>
          <p:cNvSpPr/>
          <p:nvPr/>
        </p:nvSpPr>
        <p:spPr>
          <a:xfrm>
            <a:off x="990600" y="4419600"/>
            <a:ext cx="457200" cy="990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800" u="sng" dirty="0" err="1"/>
              <a:t>Obrnuta</a:t>
            </a:r>
            <a:r>
              <a:rPr lang="en-US" sz="2800" u="sng" dirty="0"/>
              <a:t> </a:t>
            </a:r>
            <a:r>
              <a:rPr lang="en-US" sz="2800" u="sng" dirty="0" err="1"/>
              <a:t>polarnost</a:t>
            </a:r>
            <a:r>
              <a:rPr lang="en-US" sz="2800" u="sng" dirty="0"/>
              <a:t> </a:t>
            </a:r>
            <a:r>
              <a:rPr lang="en-US" sz="2800" dirty="0"/>
              <a:t>(A-K): - </a:t>
            </a:r>
            <a:r>
              <a:rPr lang="en-US" sz="2800" dirty="0" err="1"/>
              <a:t>na</a:t>
            </a:r>
            <a:r>
              <a:rPr lang="en-US" sz="2800" dirty="0"/>
              <a:t> osn.mat.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Smer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 </a:t>
            </a:r>
            <a:r>
              <a:rPr lang="en-US" sz="2800" dirty="0" err="1"/>
              <a:t>elektrona</a:t>
            </a:r>
            <a:r>
              <a:rPr lang="en-US" sz="2800" dirty="0"/>
              <a:t> je </a:t>
            </a:r>
            <a:r>
              <a:rPr lang="en-US" sz="2800" dirty="0" err="1"/>
              <a:t>od</a:t>
            </a:r>
            <a:r>
              <a:rPr lang="en-US" sz="2800" dirty="0"/>
              <a:t> </a:t>
            </a:r>
            <a:r>
              <a:rPr lang="en-US" sz="2800" dirty="0" err="1"/>
              <a:t>osn.materijala</a:t>
            </a:r>
            <a:r>
              <a:rPr lang="en-US" sz="2800" dirty="0"/>
              <a:t> </a:t>
            </a:r>
            <a:r>
              <a:rPr lang="en-US" sz="2800" dirty="0" err="1"/>
              <a:t>prema</a:t>
            </a:r>
            <a:r>
              <a:rPr lang="en-US" sz="2800" dirty="0"/>
              <a:t> </a:t>
            </a:r>
            <a:r>
              <a:rPr lang="en-US" sz="2800" dirty="0" err="1"/>
              <a:t>elektrodi</a:t>
            </a:r>
            <a:r>
              <a:rPr lang="en-US" sz="2800" dirty="0"/>
              <a:t> </a:t>
            </a:r>
            <a:r>
              <a:rPr lang="en-US" sz="2400" dirty="0"/>
              <a:t>(</a:t>
            </a:r>
            <a:r>
              <a:rPr lang="en-US" sz="2800" dirty="0" err="1"/>
              <a:t>smer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 </a:t>
            </a:r>
            <a:r>
              <a:rPr lang="en-US" sz="2800" dirty="0" err="1"/>
              <a:t>jona</a:t>
            </a:r>
            <a:r>
              <a:rPr lang="en-US" sz="2800" dirty="0"/>
              <a:t> je </a:t>
            </a:r>
            <a:r>
              <a:rPr lang="en-US" sz="2800" dirty="0" err="1"/>
              <a:t>prema</a:t>
            </a:r>
            <a:r>
              <a:rPr lang="en-US" sz="2800" dirty="0"/>
              <a:t> osn.mat.</a:t>
            </a:r>
            <a:r>
              <a:rPr lang="en-US" sz="2400" dirty="0"/>
              <a:t>)</a:t>
            </a:r>
            <a:r>
              <a:rPr lang="en-US" sz="2800" dirty="0"/>
              <a:t>: </a:t>
            </a:r>
            <a:r>
              <a:rPr lang="en-US" sz="2800" dirty="0" err="1"/>
              <a:t>veća</a:t>
            </a:r>
            <a:r>
              <a:rPr lang="en-US" sz="2800" dirty="0"/>
              <a:t> </a:t>
            </a:r>
            <a:r>
              <a:rPr lang="en-US" sz="2800" dirty="0" err="1"/>
              <a:t>brzina</a:t>
            </a:r>
            <a:r>
              <a:rPr lang="en-US" sz="2800" dirty="0"/>
              <a:t> </a:t>
            </a:r>
            <a:r>
              <a:rPr lang="en-US" sz="2800" dirty="0" err="1"/>
              <a:t>topljenja</a:t>
            </a:r>
            <a:r>
              <a:rPr lang="en-US" sz="2800" dirty="0"/>
              <a:t> </a:t>
            </a:r>
            <a:r>
              <a:rPr lang="en-US" sz="2800" dirty="0" err="1"/>
              <a:t>osnovnog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, </a:t>
            </a:r>
            <a:r>
              <a:rPr lang="en-US" sz="2800" dirty="0" err="1"/>
              <a:t>sporije</a:t>
            </a:r>
            <a:r>
              <a:rPr lang="en-US" sz="2800" dirty="0"/>
              <a:t> </a:t>
            </a:r>
            <a:r>
              <a:rPr lang="en-US" sz="2800" dirty="0" err="1"/>
              <a:t>topljenje</a:t>
            </a:r>
            <a:r>
              <a:rPr lang="en-US" sz="2800" dirty="0"/>
              <a:t> </a:t>
            </a:r>
            <a:r>
              <a:rPr lang="en-US" sz="2800" dirty="0" err="1"/>
              <a:t>elektrode</a:t>
            </a:r>
            <a:r>
              <a:rPr lang="en-US" sz="2800" dirty="0"/>
              <a:t>, </a:t>
            </a:r>
            <a:r>
              <a:rPr lang="en-US" sz="2800" dirty="0" err="1"/>
              <a:t>stabilniji</a:t>
            </a:r>
            <a:r>
              <a:rPr lang="en-US" sz="2800" dirty="0"/>
              <a:t> </a:t>
            </a:r>
            <a:r>
              <a:rPr lang="en-US" sz="2800" dirty="0" err="1"/>
              <a:t>luk</a:t>
            </a:r>
            <a:r>
              <a:rPr lang="en-US" sz="2800" dirty="0"/>
              <a:t> </a:t>
            </a:r>
            <a:r>
              <a:rPr lang="en-US" sz="2800" dirty="0" err="1"/>
              <a:t>kod</a:t>
            </a:r>
            <a:r>
              <a:rPr lang="en-US" sz="2800" dirty="0"/>
              <a:t> MIG/MAG.</a:t>
            </a:r>
            <a:endParaRPr lang="sr-Latn-CS" sz="28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454722" y="2819781"/>
            <a:ext cx="4837388" cy="37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10800000">
            <a:off x="2133600" y="4419600"/>
            <a:ext cx="457200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9718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7150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89113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17713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10" name="Up Arrow 9"/>
          <p:cNvSpPr/>
          <p:nvPr/>
        </p:nvSpPr>
        <p:spPr>
          <a:xfrm rot="10800000">
            <a:off x="990600" y="4419600"/>
            <a:ext cx="457200" cy="990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Naizmenična</a:t>
            </a:r>
            <a:r>
              <a:rPr lang="en-US" dirty="0"/>
              <a:t> </a:t>
            </a:r>
            <a:r>
              <a:rPr lang="en-US" dirty="0" err="1"/>
              <a:t>struja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U </a:t>
            </a:r>
            <a:r>
              <a:rPr lang="en-US" sz="2400" dirty="0" err="1"/>
              <a:t>svakom</a:t>
            </a:r>
            <a:r>
              <a:rPr lang="en-US" sz="2400" dirty="0"/>
              <a:t> </a:t>
            </a:r>
            <a:r>
              <a:rPr lang="en-US" sz="2400" dirty="0" err="1"/>
              <a:t>ciklusu</a:t>
            </a:r>
            <a:r>
              <a:rPr lang="en-US" sz="2400" dirty="0"/>
              <a:t> </a:t>
            </a:r>
            <a:r>
              <a:rPr lang="en-US" sz="2400" dirty="0" err="1"/>
              <a:t>karakteristika</a:t>
            </a:r>
            <a:r>
              <a:rPr lang="en-US" sz="2400" dirty="0"/>
              <a:t> </a:t>
            </a:r>
            <a:r>
              <a:rPr lang="en-US" sz="2400" dirty="0" err="1"/>
              <a:t>prolazi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0, </a:t>
            </a:r>
            <a:r>
              <a:rPr lang="en-US" sz="2400" dirty="0" err="1"/>
              <a:t>luk</a:t>
            </a:r>
            <a:r>
              <a:rPr lang="en-US" sz="2400" dirty="0"/>
              <a:t> se </a:t>
            </a:r>
            <a:r>
              <a:rPr lang="en-US" sz="2400" dirty="0" err="1"/>
              <a:t>trenutno</a:t>
            </a:r>
            <a:r>
              <a:rPr lang="en-US" sz="2400" dirty="0"/>
              <a:t> </a:t>
            </a:r>
            <a:r>
              <a:rPr lang="en-US" sz="2400" dirty="0" err="1"/>
              <a:t>gasi</a:t>
            </a:r>
            <a:r>
              <a:rPr lang="en-US" sz="2400" dirty="0"/>
              <a:t>, a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ponovno</a:t>
            </a:r>
            <a:r>
              <a:rPr lang="en-US" sz="2400" dirty="0"/>
              <a:t> </a:t>
            </a:r>
            <a:r>
              <a:rPr lang="en-US" sz="2400" dirty="0" err="1"/>
              <a:t>uspostavljanje</a:t>
            </a:r>
            <a:r>
              <a:rPr lang="en-US" sz="2400" dirty="0"/>
              <a:t> je </a:t>
            </a:r>
            <a:r>
              <a:rPr lang="en-US" sz="2400" dirty="0" err="1"/>
              <a:t>potreban</a:t>
            </a:r>
            <a:r>
              <a:rPr lang="en-US" sz="2400" dirty="0"/>
              <a:t> </a:t>
            </a:r>
            <a:r>
              <a:rPr lang="en-US" sz="2400" dirty="0" err="1"/>
              <a:t>povećan</a:t>
            </a:r>
            <a:r>
              <a:rPr lang="en-US" sz="2400" dirty="0"/>
              <a:t> </a:t>
            </a:r>
            <a:r>
              <a:rPr lang="en-US" sz="2400" dirty="0" err="1"/>
              <a:t>napon</a:t>
            </a:r>
            <a:r>
              <a:rPr lang="en-US" sz="2400" dirty="0"/>
              <a:t> -  </a:t>
            </a:r>
            <a:r>
              <a:rPr lang="en-US" sz="2400" dirty="0" err="1"/>
              <a:t>smanjena</a:t>
            </a:r>
            <a:r>
              <a:rPr lang="en-US" sz="2400" dirty="0"/>
              <a:t> </a:t>
            </a:r>
            <a:r>
              <a:rPr lang="en-US" sz="2400" dirty="0" err="1"/>
              <a:t>stabilnost</a:t>
            </a:r>
            <a:r>
              <a:rPr lang="en-US" sz="2400" dirty="0"/>
              <a:t> el. </a:t>
            </a:r>
            <a:r>
              <a:rPr lang="en-US" sz="2400" dirty="0" err="1"/>
              <a:t>luka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-  </a:t>
            </a:r>
            <a:r>
              <a:rPr lang="en-US" sz="2400" dirty="0" err="1"/>
              <a:t>manji</a:t>
            </a:r>
            <a:r>
              <a:rPr lang="en-US" sz="2400" dirty="0"/>
              <a:t> </a:t>
            </a:r>
            <a:r>
              <a:rPr lang="en-US" sz="2400" dirty="0" err="1"/>
              <a:t>uvar</a:t>
            </a:r>
            <a:r>
              <a:rPr lang="en-US" sz="2400" dirty="0"/>
              <a:t> </a:t>
            </a:r>
            <a:r>
              <a:rPr lang="en-US" sz="2400" dirty="0" err="1"/>
              <a:t>nego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indirektne</a:t>
            </a:r>
            <a:r>
              <a:rPr lang="en-US" sz="2400" dirty="0"/>
              <a:t> </a:t>
            </a:r>
            <a:r>
              <a:rPr lang="en-US" sz="2400" dirty="0" err="1"/>
              <a:t>polarnosti</a:t>
            </a:r>
            <a:r>
              <a:rPr lang="en-US" sz="2400" dirty="0"/>
              <a:t> (</a:t>
            </a:r>
            <a:r>
              <a:rPr lang="en-US" sz="2400" dirty="0" err="1"/>
              <a:t>bolje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tanji</a:t>
            </a:r>
            <a:r>
              <a:rPr lang="en-US" sz="2400" dirty="0"/>
              <a:t> </a:t>
            </a:r>
            <a:r>
              <a:rPr lang="en-US" sz="2400" dirty="0" err="1"/>
              <a:t>osnovni</a:t>
            </a:r>
            <a:r>
              <a:rPr lang="en-US" sz="2400" dirty="0"/>
              <a:t> </a:t>
            </a:r>
            <a:r>
              <a:rPr lang="en-US" sz="2400" dirty="0" err="1"/>
              <a:t>materijal</a:t>
            </a:r>
            <a:r>
              <a:rPr lang="en-US" sz="2400" dirty="0"/>
              <a:t>)</a:t>
            </a:r>
          </a:p>
          <a:p>
            <a:endParaRPr lang="en-US" sz="20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57800" y="3733800"/>
            <a:ext cx="3048000" cy="2362200"/>
            <a:chOff x="6248400" y="4648200"/>
            <a:chExt cx="2514600" cy="1905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4648200"/>
              <a:ext cx="25146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/>
            <p:nvPr/>
          </p:nvSpPr>
          <p:spPr>
            <a:xfrm>
              <a:off x="7010400" y="5638800"/>
              <a:ext cx="228600" cy="228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620000" y="5638800"/>
              <a:ext cx="228600" cy="228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0642" y="3435569"/>
            <a:ext cx="4441358" cy="3270031"/>
            <a:chOff x="1121242" y="3284084"/>
            <a:chExt cx="4441358" cy="3270031"/>
          </a:xfrm>
        </p:grpSpPr>
        <p:grpSp>
          <p:nvGrpSpPr>
            <p:cNvPr id="15" name="Group 14"/>
            <p:cNvGrpSpPr/>
            <p:nvPr/>
          </p:nvGrpSpPr>
          <p:grpSpPr>
            <a:xfrm>
              <a:off x="1121242" y="3284084"/>
              <a:ext cx="4441358" cy="3270031"/>
              <a:chOff x="455793" y="3284084"/>
              <a:chExt cx="4441358" cy="3270031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60000">
                <a:off x="455793" y="3284084"/>
                <a:ext cx="4441358" cy="3270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858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5800" y="55626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574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57400" y="60198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Up-Down Arrow 11"/>
              <p:cNvSpPr/>
              <p:nvPr/>
            </p:nvSpPr>
            <p:spPr>
              <a:xfrm>
                <a:off x="2057400" y="4800600"/>
                <a:ext cx="381000" cy="838200"/>
              </a:xfrm>
              <a:prstGeom prst="up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76600" y="3733800"/>
                <a:ext cx="1524000" cy="2133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67000" y="3962400"/>
                <a:ext cx="1524000" cy="1752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43000" y="4648200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~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Oblici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razčličitih</a:t>
            </a:r>
            <a:r>
              <a:rPr lang="en-US" dirty="0"/>
              <a:t> </a:t>
            </a:r>
            <a:r>
              <a:rPr lang="en-US" dirty="0" err="1"/>
              <a:t>tipova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 err="1"/>
              <a:t>Uzrok</a:t>
            </a:r>
            <a:r>
              <a:rPr lang="en-US" dirty="0"/>
              <a:t>: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jona</a:t>
            </a:r>
            <a:r>
              <a:rPr lang="en-US" dirty="0"/>
              <a:t> je </a:t>
            </a:r>
            <a:r>
              <a:rPr lang="en-US" dirty="0" err="1"/>
              <a:t>daleko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 </a:t>
            </a:r>
            <a:r>
              <a:rPr lang="en-US" dirty="0" err="1"/>
              <a:t>elektrona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je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bombardovanje</a:t>
            </a:r>
            <a:r>
              <a:rPr lang="en-US" dirty="0"/>
              <a:t> </a:t>
            </a:r>
            <a:r>
              <a:rPr lang="en-US" dirty="0" err="1"/>
              <a:t>efikasnije</a:t>
            </a:r>
            <a:r>
              <a:rPr lang="en-US" dirty="0"/>
              <a:t> u “</a:t>
            </a:r>
            <a:r>
              <a:rPr lang="en-US" dirty="0" err="1"/>
              <a:t>izbacivanju</a:t>
            </a:r>
            <a:r>
              <a:rPr lang="en-US" dirty="0"/>
              <a:t>” </a:t>
            </a:r>
            <a:r>
              <a:rPr lang="en-US" dirty="0" err="1"/>
              <a:t>materijala</a:t>
            </a:r>
            <a:r>
              <a:rPr lang="en-US" dirty="0"/>
              <a:t>: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jednosmerne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obrnute</a:t>
            </a:r>
            <a:r>
              <a:rPr lang="en-US" dirty="0"/>
              <a:t> </a:t>
            </a:r>
            <a:r>
              <a:rPr lang="en-US" dirty="0" err="1"/>
              <a:t>polarnosti</a:t>
            </a:r>
            <a:r>
              <a:rPr lang="en-US" dirty="0"/>
              <a:t> je </a:t>
            </a:r>
            <a:r>
              <a:rPr lang="en-US" dirty="0" err="1"/>
              <a:t>intenzivnije</a:t>
            </a:r>
            <a:r>
              <a:rPr lang="en-US" dirty="0"/>
              <a:t> </a:t>
            </a:r>
            <a:r>
              <a:rPr lang="en-US" dirty="0" err="1"/>
              <a:t>bombardovanje</a:t>
            </a:r>
            <a:r>
              <a:rPr lang="en-US" dirty="0"/>
              <a:t> </a:t>
            </a:r>
            <a:r>
              <a:rPr lang="en-US" dirty="0" err="1"/>
              <a:t>jonima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pa je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uvar</a:t>
            </a:r>
            <a:r>
              <a:rPr lang="en-US" dirty="0"/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1325940"/>
            <a:ext cx="8686800" cy="2712660"/>
            <a:chOff x="152400" y="1021140"/>
            <a:chExt cx="8686800" cy="27126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63836" t="71875" r="18594" b="22610"/>
            <a:stretch>
              <a:fillRect/>
            </a:stretch>
          </p:blipFill>
          <p:spPr bwMode="auto">
            <a:xfrm>
              <a:off x="1143000" y="1021140"/>
              <a:ext cx="6477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52400" y="216414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Jednosmerna</a:t>
              </a:r>
              <a:r>
                <a:rPr lang="en-US" sz="2400" dirty="0"/>
                <a:t> </a:t>
              </a:r>
              <a:r>
                <a:rPr lang="en-US" sz="2400" dirty="0" err="1"/>
                <a:t>struja</a:t>
              </a:r>
              <a:r>
                <a:rPr lang="en-US" sz="2400" dirty="0"/>
                <a:t> </a:t>
              </a:r>
              <a:r>
                <a:rPr lang="en-US" sz="2400" dirty="0" err="1"/>
                <a:t>indirektne</a:t>
              </a:r>
              <a:r>
                <a:rPr lang="en-US" sz="2400" dirty="0"/>
                <a:t> </a:t>
              </a:r>
              <a:r>
                <a:rPr lang="en-US" sz="2400" dirty="0" err="1"/>
                <a:t>polarnosti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216414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Jednosmerna</a:t>
              </a:r>
              <a:r>
                <a:rPr lang="en-US" sz="2400" dirty="0"/>
                <a:t> </a:t>
              </a:r>
              <a:r>
                <a:rPr lang="en-US" sz="2400" dirty="0" err="1"/>
                <a:t>struja</a:t>
              </a:r>
              <a:r>
                <a:rPr lang="en-US" sz="2400" dirty="0"/>
                <a:t> </a:t>
              </a:r>
              <a:r>
                <a:rPr lang="en-US" sz="2400" dirty="0" err="1"/>
                <a:t>direktne</a:t>
              </a:r>
              <a:r>
                <a:rPr lang="en-US" sz="2400" dirty="0"/>
                <a:t> </a:t>
              </a:r>
              <a:r>
                <a:rPr lang="en-US" sz="2400" dirty="0" err="1"/>
                <a:t>polarnosti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285714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Naizmenična</a:t>
              </a:r>
              <a:r>
                <a:rPr lang="en-US" sz="2400" dirty="0"/>
                <a:t> </a:t>
              </a:r>
              <a:r>
                <a:rPr lang="en-US" sz="2400" dirty="0" err="1"/>
                <a:t>struja</a:t>
              </a:r>
              <a:endParaRPr lang="en-US" sz="2400" dirty="0"/>
            </a:p>
          </p:txBody>
        </p:sp>
        <p:sp>
          <p:nvSpPr>
            <p:cNvPr id="8" name="Up Arrow 7"/>
            <p:cNvSpPr/>
            <p:nvPr/>
          </p:nvSpPr>
          <p:spPr>
            <a:xfrm>
              <a:off x="4191000" y="2164140"/>
              <a:ext cx="381000" cy="685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8525368">
              <a:off x="1854067" y="2432649"/>
              <a:ext cx="1066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3156738">
              <a:off x="5943504" y="2382594"/>
              <a:ext cx="1066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586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ZAVARIVANJE ELEKTRIČNIM LUKOM</vt:lpstr>
      <vt:lpstr>PowerPoint Presentation</vt:lpstr>
      <vt:lpstr>Zavarivački luk</vt:lpstr>
      <vt:lpstr>PowerPoint Presentation</vt:lpstr>
      <vt:lpstr>PowerPoint Presentation</vt:lpstr>
      <vt:lpstr>Jednosmerna struja - polarnost luka</vt:lpstr>
      <vt:lpstr>PowerPoint Presentation</vt:lpstr>
      <vt:lpstr>Naizmenična struja</vt:lpstr>
      <vt:lpstr>PowerPoint Presentation</vt:lpstr>
      <vt:lpstr>Prenos dodatnog materijala kroz električni luk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83</cp:revision>
  <dcterms:created xsi:type="dcterms:W3CDTF">2006-08-16T00:00:00Z</dcterms:created>
  <dcterms:modified xsi:type="dcterms:W3CDTF">2016-03-11T11:50:50Z</dcterms:modified>
</cp:coreProperties>
</file>